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5" r:id="rId5"/>
    <p:sldId id="266" r:id="rId6"/>
    <p:sldId id="259" r:id="rId7"/>
    <p:sldId id="267" r:id="rId8"/>
    <p:sldId id="260" r:id="rId9"/>
    <p:sldId id="261" r:id="rId10"/>
    <p:sldId id="262" r:id="rId11"/>
    <p:sldId id="263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8" r:id="rId21"/>
    <p:sldId id="281" r:id="rId22"/>
    <p:sldId id="277" r:id="rId23"/>
    <p:sldId id="280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E547E-781C-46F1-8786-4BC6F1AB77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7A5CD5E4-D46D-42A4-B64F-99BC8D16E8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1. 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Overview of time series analysis</a:t>
          </a:r>
        </a:p>
      </dgm:t>
    </dgm:pt>
    <dgm:pt modelId="{F78A70BD-AFB3-4166-8CBE-394C0A081E1A}" type="parTrans" cxnId="{D390A99D-5129-4035-B732-2119CA507FB3}">
      <dgm:prSet/>
      <dgm:spPr/>
      <dgm:t>
        <a:bodyPr/>
        <a:lstStyle/>
        <a:p>
          <a:endParaRPr lang="en-US"/>
        </a:p>
      </dgm:t>
    </dgm:pt>
    <dgm:pt modelId="{CA91E0DE-DCB5-4EAC-9650-162132621F80}" type="sibTrans" cxnId="{D390A99D-5129-4035-B732-2119CA507FB3}">
      <dgm:prSet/>
      <dgm:spPr/>
      <dgm:t>
        <a:bodyPr/>
        <a:lstStyle/>
        <a:p>
          <a:endParaRPr lang="en-US"/>
        </a:p>
      </dgm:t>
    </dgm:pt>
    <dgm:pt modelId="{74CF47B3-25BD-4693-A030-2168DF335BB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2. Time series models</a:t>
          </a:r>
        </a:p>
      </dgm:t>
    </dgm:pt>
    <dgm:pt modelId="{274D02CC-7FE3-4750-A7C9-6AE2702A3378}" type="parTrans" cxnId="{EC7F7F0F-F288-4136-A8CE-A9757C8A5D7E}">
      <dgm:prSet/>
      <dgm:spPr/>
      <dgm:t>
        <a:bodyPr/>
        <a:lstStyle/>
        <a:p>
          <a:endParaRPr lang="en-US"/>
        </a:p>
      </dgm:t>
    </dgm:pt>
    <dgm:pt modelId="{97109BB0-5984-475C-AA25-651710845983}" type="sibTrans" cxnId="{EC7F7F0F-F288-4136-A8CE-A9757C8A5D7E}">
      <dgm:prSet/>
      <dgm:spPr/>
      <dgm:t>
        <a:bodyPr/>
        <a:lstStyle/>
        <a:p>
          <a:endParaRPr lang="en-US"/>
        </a:p>
      </dgm:t>
    </dgm:pt>
    <dgm:pt modelId="{78228344-113B-4175-9A84-6E44D487E9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3. Practice in R</a:t>
          </a:r>
        </a:p>
      </dgm:t>
    </dgm:pt>
    <dgm:pt modelId="{D7F63016-30D1-4553-9D55-A9B854ACCB87}" type="parTrans" cxnId="{9D6A016F-B511-4782-BCD5-65E3BE7B6E04}">
      <dgm:prSet/>
      <dgm:spPr/>
      <dgm:t>
        <a:bodyPr/>
        <a:lstStyle/>
        <a:p>
          <a:endParaRPr lang="en-US"/>
        </a:p>
      </dgm:t>
    </dgm:pt>
    <dgm:pt modelId="{3D21BC3A-FFC6-4FFF-8164-1D9267313F6A}" type="sibTrans" cxnId="{9D6A016F-B511-4782-BCD5-65E3BE7B6E04}">
      <dgm:prSet/>
      <dgm:spPr/>
      <dgm:t>
        <a:bodyPr/>
        <a:lstStyle/>
        <a:p>
          <a:endParaRPr lang="en-US"/>
        </a:p>
      </dgm:t>
    </dgm:pt>
    <dgm:pt modelId="{B8EF8695-B1CB-47B2-BA18-7100C86954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</a:p>
      </dgm:t>
    </dgm:pt>
    <dgm:pt modelId="{CFE648D9-F6B8-4E91-82A8-360DBD3F256A}" type="parTrans" cxnId="{7879E3BB-DD1B-4B09-8B38-9AC29585EACF}">
      <dgm:prSet/>
      <dgm:spPr/>
      <dgm:t>
        <a:bodyPr/>
        <a:lstStyle/>
        <a:p>
          <a:endParaRPr lang="en-US"/>
        </a:p>
      </dgm:t>
    </dgm:pt>
    <dgm:pt modelId="{EAC5C14D-ADD9-4F15-ACCA-D545B34DE509}" type="sibTrans" cxnId="{7879E3BB-DD1B-4B09-8B38-9AC29585EACF}">
      <dgm:prSet/>
      <dgm:spPr/>
      <dgm:t>
        <a:bodyPr/>
        <a:lstStyle/>
        <a:p>
          <a:endParaRPr lang="en-US"/>
        </a:p>
      </dgm:t>
    </dgm:pt>
    <dgm:pt modelId="{F623BE8E-B679-48CE-A497-9917D2434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- A laptop  </a:t>
          </a:r>
        </a:p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- R/RStudio installed</a:t>
          </a:r>
        </a:p>
      </dgm:t>
    </dgm:pt>
    <dgm:pt modelId="{124569D4-69AD-40B8-BB4D-67D866FDABF7}" type="parTrans" cxnId="{B7236E90-3074-4ADD-8B83-7A98F4C5DBAA}">
      <dgm:prSet/>
      <dgm:spPr/>
      <dgm:t>
        <a:bodyPr/>
        <a:lstStyle/>
        <a:p>
          <a:endParaRPr lang="en-US"/>
        </a:p>
      </dgm:t>
    </dgm:pt>
    <dgm:pt modelId="{D798ED04-0AEB-43B1-8E9C-4E8EC724416D}" type="sibTrans" cxnId="{B7236E90-3074-4ADD-8B83-7A98F4C5DBAA}">
      <dgm:prSet/>
      <dgm:spPr/>
      <dgm:t>
        <a:bodyPr/>
        <a:lstStyle/>
        <a:p>
          <a:endParaRPr lang="en-US"/>
        </a:p>
      </dgm:t>
    </dgm:pt>
    <dgm:pt modelId="{403294F2-263A-419B-AB1E-9215A6229C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- Download the mock data and R code provided</a:t>
          </a:r>
        </a:p>
      </dgm:t>
    </dgm:pt>
    <dgm:pt modelId="{4C6A78B3-1E19-4CD5-85A7-82296075FB87}" type="parTrans" cxnId="{F1AB2D7A-514F-4008-9859-218880387FD8}">
      <dgm:prSet/>
      <dgm:spPr/>
      <dgm:t>
        <a:bodyPr/>
        <a:lstStyle/>
        <a:p>
          <a:endParaRPr lang="en-US"/>
        </a:p>
      </dgm:t>
    </dgm:pt>
    <dgm:pt modelId="{A76CDC38-D473-4408-91A3-2A3982A2B6B0}" type="sibTrans" cxnId="{F1AB2D7A-514F-4008-9859-218880387FD8}">
      <dgm:prSet/>
      <dgm:spPr/>
      <dgm:t>
        <a:bodyPr/>
        <a:lstStyle/>
        <a:p>
          <a:endParaRPr lang="en-US"/>
        </a:p>
      </dgm:t>
    </dgm:pt>
    <dgm:pt modelId="{A89E89FB-DE0C-4B8B-ACA2-0090DC09B8AB}" type="pres">
      <dgm:prSet presAssocID="{A75E547E-781C-46F1-8786-4BC6F1AB7729}" presName="root" presStyleCnt="0">
        <dgm:presLayoutVars>
          <dgm:dir/>
          <dgm:resizeHandles val="exact"/>
        </dgm:presLayoutVars>
      </dgm:prSet>
      <dgm:spPr/>
    </dgm:pt>
    <dgm:pt modelId="{F52624B4-22FA-4053-BE44-5DFA9013BFCB}" type="pres">
      <dgm:prSet presAssocID="{7A5CD5E4-D46D-42A4-B64F-99BC8D16E8EB}" presName="compNode" presStyleCnt="0"/>
      <dgm:spPr/>
    </dgm:pt>
    <dgm:pt modelId="{D9A47F11-A9A5-4638-83B0-7461CD5FBD54}" type="pres">
      <dgm:prSet presAssocID="{7A5CD5E4-D46D-42A4-B64F-99BC8D16E8EB}" presName="bgRect" presStyleLbl="bgShp" presStyleIdx="0" presStyleCnt="4" custLinFactNeighborX="45575"/>
      <dgm:spPr/>
    </dgm:pt>
    <dgm:pt modelId="{C6E44800-EF22-4526-A231-8F83D9FA5995}" type="pres">
      <dgm:prSet presAssocID="{7A5CD5E4-D46D-42A4-B64F-99BC8D16E8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6D3EF9B-D9B1-4036-BE1D-2D1A68553107}" type="pres">
      <dgm:prSet presAssocID="{7A5CD5E4-D46D-42A4-B64F-99BC8D16E8EB}" presName="spaceRect" presStyleCnt="0"/>
      <dgm:spPr/>
    </dgm:pt>
    <dgm:pt modelId="{4DE69756-E789-426E-904D-2253A79A3B8B}" type="pres">
      <dgm:prSet presAssocID="{7A5CD5E4-D46D-42A4-B64F-99BC8D16E8EB}" presName="parTx" presStyleLbl="revTx" presStyleIdx="0" presStyleCnt="5" custScaleX="114262">
        <dgm:presLayoutVars>
          <dgm:chMax val="0"/>
          <dgm:chPref val="0"/>
        </dgm:presLayoutVars>
      </dgm:prSet>
      <dgm:spPr/>
    </dgm:pt>
    <dgm:pt modelId="{7E235228-D5A9-4145-BED1-DAB9EBFCE1FB}" type="pres">
      <dgm:prSet presAssocID="{CA91E0DE-DCB5-4EAC-9650-162132621F80}" presName="sibTrans" presStyleCnt="0"/>
      <dgm:spPr/>
    </dgm:pt>
    <dgm:pt modelId="{A5ACE8EF-4E92-43B3-9CC8-29E3BB3BEF6F}" type="pres">
      <dgm:prSet presAssocID="{74CF47B3-25BD-4693-A030-2168DF335BB6}" presName="compNode" presStyleCnt="0"/>
      <dgm:spPr/>
    </dgm:pt>
    <dgm:pt modelId="{E170E9D8-1F98-473D-B824-1E1FD92CB06D}" type="pres">
      <dgm:prSet presAssocID="{74CF47B3-25BD-4693-A030-2168DF335BB6}" presName="bgRect" presStyleLbl="bgShp" presStyleIdx="1" presStyleCnt="4" custLinFactNeighborX="5403" custLinFactNeighborY="740"/>
      <dgm:spPr/>
    </dgm:pt>
    <dgm:pt modelId="{87AE58EC-D112-437A-974D-6B3E742AD62D}" type="pres">
      <dgm:prSet presAssocID="{74CF47B3-25BD-4693-A030-2168DF335B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B7906D48-C2A2-4EE0-8E22-104604A0D020}" type="pres">
      <dgm:prSet presAssocID="{74CF47B3-25BD-4693-A030-2168DF335BB6}" presName="spaceRect" presStyleCnt="0"/>
      <dgm:spPr/>
    </dgm:pt>
    <dgm:pt modelId="{AE858CA9-98F9-4E2A-931B-94C8AC4267EC}" type="pres">
      <dgm:prSet presAssocID="{74CF47B3-25BD-4693-A030-2168DF335BB6}" presName="parTx" presStyleLbl="revTx" presStyleIdx="1" presStyleCnt="5" custScaleX="108319">
        <dgm:presLayoutVars>
          <dgm:chMax val="0"/>
          <dgm:chPref val="0"/>
        </dgm:presLayoutVars>
      </dgm:prSet>
      <dgm:spPr/>
    </dgm:pt>
    <dgm:pt modelId="{4E5530C3-7570-448E-A963-882EA0FC02AB}" type="pres">
      <dgm:prSet presAssocID="{97109BB0-5984-475C-AA25-651710845983}" presName="sibTrans" presStyleCnt="0"/>
      <dgm:spPr/>
    </dgm:pt>
    <dgm:pt modelId="{38525956-2C4D-4CC3-9C2C-78962CEAEA5E}" type="pres">
      <dgm:prSet presAssocID="{78228344-113B-4175-9A84-6E44D487E9B4}" presName="compNode" presStyleCnt="0"/>
      <dgm:spPr/>
    </dgm:pt>
    <dgm:pt modelId="{1C027F2D-2406-4450-BC17-4AC2740BFCEB}" type="pres">
      <dgm:prSet presAssocID="{78228344-113B-4175-9A84-6E44D487E9B4}" presName="bgRect" presStyleLbl="bgShp" presStyleIdx="2" presStyleCnt="4" custLinFactNeighborX="3403" custLinFactNeighborY="4438"/>
      <dgm:spPr/>
    </dgm:pt>
    <dgm:pt modelId="{0B117FD6-8F97-4E3B-8ED3-4B14741617A4}" type="pres">
      <dgm:prSet presAssocID="{78228344-113B-4175-9A84-6E44D487E9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4CB34197-0B52-44F4-A128-52DE4CC8095E}" type="pres">
      <dgm:prSet presAssocID="{78228344-113B-4175-9A84-6E44D487E9B4}" presName="spaceRect" presStyleCnt="0"/>
      <dgm:spPr/>
    </dgm:pt>
    <dgm:pt modelId="{D1C54DA5-446D-4FE3-8DC0-496F73913FDD}" type="pres">
      <dgm:prSet presAssocID="{78228344-113B-4175-9A84-6E44D487E9B4}" presName="parTx" presStyleLbl="revTx" presStyleIdx="2" presStyleCnt="5" custScaleX="107450" custLinFactNeighborX="5510" custLinFactNeighborY="-1479">
        <dgm:presLayoutVars>
          <dgm:chMax val="0"/>
          <dgm:chPref val="0"/>
        </dgm:presLayoutVars>
      </dgm:prSet>
      <dgm:spPr/>
    </dgm:pt>
    <dgm:pt modelId="{A67DB8B2-2DA7-4CD7-A223-04F9B209E289}" type="pres">
      <dgm:prSet presAssocID="{3D21BC3A-FFC6-4FFF-8164-1D9267313F6A}" presName="sibTrans" presStyleCnt="0"/>
      <dgm:spPr/>
    </dgm:pt>
    <dgm:pt modelId="{59964239-14EC-4F3E-975A-9E0308A71B86}" type="pres">
      <dgm:prSet presAssocID="{B8EF8695-B1CB-47B2-BA18-7100C8695416}" presName="compNode" presStyleCnt="0"/>
      <dgm:spPr/>
    </dgm:pt>
    <dgm:pt modelId="{DE3FD7FE-97D2-42F1-AB2E-84628DEA6824}" type="pres">
      <dgm:prSet presAssocID="{B8EF8695-B1CB-47B2-BA18-7100C8695416}" presName="bgRect" presStyleLbl="bgShp" presStyleIdx="3" presStyleCnt="4" custLinFactNeighborX="5403" custLinFactNeighborY="427"/>
      <dgm:spPr/>
    </dgm:pt>
    <dgm:pt modelId="{EC8FCE81-3A70-4D70-AB7C-FFFBD1746723}" type="pres">
      <dgm:prSet presAssocID="{B8EF8695-B1CB-47B2-BA18-7100C86954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80D5E53C-67C8-40DB-8618-5347B738B438}" type="pres">
      <dgm:prSet presAssocID="{B8EF8695-B1CB-47B2-BA18-7100C8695416}" presName="spaceRect" presStyleCnt="0"/>
      <dgm:spPr/>
    </dgm:pt>
    <dgm:pt modelId="{DDD4DCEE-128E-40D2-84F0-825F82C15A53}" type="pres">
      <dgm:prSet presAssocID="{B8EF8695-B1CB-47B2-BA18-7100C8695416}" presName="parTx" presStyleLbl="revTx" presStyleIdx="3" presStyleCnt="5">
        <dgm:presLayoutVars>
          <dgm:chMax val="0"/>
          <dgm:chPref val="0"/>
        </dgm:presLayoutVars>
      </dgm:prSet>
      <dgm:spPr/>
    </dgm:pt>
    <dgm:pt modelId="{C5625E3D-B828-4A29-BC3F-7D039A8E70E1}" type="pres">
      <dgm:prSet presAssocID="{B8EF8695-B1CB-47B2-BA18-7100C8695416}" presName="desTx" presStyleLbl="revTx" presStyleIdx="4" presStyleCnt="5" custScaleX="107418">
        <dgm:presLayoutVars/>
      </dgm:prSet>
      <dgm:spPr/>
    </dgm:pt>
  </dgm:ptLst>
  <dgm:cxnLst>
    <dgm:cxn modelId="{EC7F7F0F-F288-4136-A8CE-A9757C8A5D7E}" srcId="{A75E547E-781C-46F1-8786-4BC6F1AB7729}" destId="{74CF47B3-25BD-4693-A030-2168DF335BB6}" srcOrd="1" destOrd="0" parTransId="{274D02CC-7FE3-4750-A7C9-6AE2702A3378}" sibTransId="{97109BB0-5984-475C-AA25-651710845983}"/>
    <dgm:cxn modelId="{5D2EFA33-A6FF-4C3A-BA1C-B758A1C336BD}" type="presOf" srcId="{74CF47B3-25BD-4693-A030-2168DF335BB6}" destId="{AE858CA9-98F9-4E2A-931B-94C8AC4267EC}" srcOrd="0" destOrd="0" presId="urn:microsoft.com/office/officeart/2018/2/layout/IconVerticalSolidList"/>
    <dgm:cxn modelId="{09E60F5B-F0E7-48D7-ACF1-9F4DB9DDA78B}" type="presOf" srcId="{F623BE8E-B679-48CE-A497-9917D24343B9}" destId="{C5625E3D-B828-4A29-BC3F-7D039A8E70E1}" srcOrd="0" destOrd="0" presId="urn:microsoft.com/office/officeart/2018/2/layout/IconVerticalSolidList"/>
    <dgm:cxn modelId="{E7BDF261-987B-4B60-8348-64BDEFA655A4}" type="presOf" srcId="{A75E547E-781C-46F1-8786-4BC6F1AB7729}" destId="{A89E89FB-DE0C-4B8B-ACA2-0090DC09B8AB}" srcOrd="0" destOrd="0" presId="urn:microsoft.com/office/officeart/2018/2/layout/IconVerticalSolidList"/>
    <dgm:cxn modelId="{9D6A016F-B511-4782-BCD5-65E3BE7B6E04}" srcId="{A75E547E-781C-46F1-8786-4BC6F1AB7729}" destId="{78228344-113B-4175-9A84-6E44D487E9B4}" srcOrd="2" destOrd="0" parTransId="{D7F63016-30D1-4553-9D55-A9B854ACCB87}" sibTransId="{3D21BC3A-FFC6-4FFF-8164-1D9267313F6A}"/>
    <dgm:cxn modelId="{A4D28259-5B4C-47FA-B7F4-AEF763BCA1A1}" type="presOf" srcId="{B8EF8695-B1CB-47B2-BA18-7100C8695416}" destId="{DDD4DCEE-128E-40D2-84F0-825F82C15A53}" srcOrd="0" destOrd="0" presId="urn:microsoft.com/office/officeart/2018/2/layout/IconVerticalSolidList"/>
    <dgm:cxn modelId="{F1AB2D7A-514F-4008-9859-218880387FD8}" srcId="{B8EF8695-B1CB-47B2-BA18-7100C8695416}" destId="{403294F2-263A-419B-AB1E-9215A6229CAC}" srcOrd="1" destOrd="0" parTransId="{4C6A78B3-1E19-4CD5-85A7-82296075FB87}" sibTransId="{A76CDC38-D473-4408-91A3-2A3982A2B6B0}"/>
    <dgm:cxn modelId="{BC6FF07A-2A22-4D4F-82E7-FB57BA2DA6BC}" type="presOf" srcId="{403294F2-263A-419B-AB1E-9215A6229CAC}" destId="{C5625E3D-B828-4A29-BC3F-7D039A8E70E1}" srcOrd="0" destOrd="1" presId="urn:microsoft.com/office/officeart/2018/2/layout/IconVerticalSolidList"/>
    <dgm:cxn modelId="{B7236E90-3074-4ADD-8B83-7A98F4C5DBAA}" srcId="{B8EF8695-B1CB-47B2-BA18-7100C8695416}" destId="{F623BE8E-B679-48CE-A497-9917D24343B9}" srcOrd="0" destOrd="0" parTransId="{124569D4-69AD-40B8-BB4D-67D866FDABF7}" sibTransId="{D798ED04-0AEB-43B1-8E9C-4E8EC724416D}"/>
    <dgm:cxn modelId="{D390A99D-5129-4035-B732-2119CA507FB3}" srcId="{A75E547E-781C-46F1-8786-4BC6F1AB7729}" destId="{7A5CD5E4-D46D-42A4-B64F-99BC8D16E8EB}" srcOrd="0" destOrd="0" parTransId="{F78A70BD-AFB3-4166-8CBE-394C0A081E1A}" sibTransId="{CA91E0DE-DCB5-4EAC-9650-162132621F80}"/>
    <dgm:cxn modelId="{79F9DCAF-B738-43D8-BF8D-49A7336918C2}" type="presOf" srcId="{7A5CD5E4-D46D-42A4-B64F-99BC8D16E8EB}" destId="{4DE69756-E789-426E-904D-2253A79A3B8B}" srcOrd="0" destOrd="0" presId="urn:microsoft.com/office/officeart/2018/2/layout/IconVerticalSolidList"/>
    <dgm:cxn modelId="{27048FB1-ADAE-42E2-8A8B-5F03CF76A827}" type="presOf" srcId="{78228344-113B-4175-9A84-6E44D487E9B4}" destId="{D1C54DA5-446D-4FE3-8DC0-496F73913FDD}" srcOrd="0" destOrd="0" presId="urn:microsoft.com/office/officeart/2018/2/layout/IconVerticalSolidList"/>
    <dgm:cxn modelId="{7879E3BB-DD1B-4B09-8B38-9AC29585EACF}" srcId="{A75E547E-781C-46F1-8786-4BC6F1AB7729}" destId="{B8EF8695-B1CB-47B2-BA18-7100C8695416}" srcOrd="3" destOrd="0" parTransId="{CFE648D9-F6B8-4E91-82A8-360DBD3F256A}" sibTransId="{EAC5C14D-ADD9-4F15-ACCA-D545B34DE509}"/>
    <dgm:cxn modelId="{14DF3D75-2D0C-4EA6-B5F7-E01E93E167B1}" type="presParOf" srcId="{A89E89FB-DE0C-4B8B-ACA2-0090DC09B8AB}" destId="{F52624B4-22FA-4053-BE44-5DFA9013BFCB}" srcOrd="0" destOrd="0" presId="urn:microsoft.com/office/officeart/2018/2/layout/IconVerticalSolidList"/>
    <dgm:cxn modelId="{7D5125A4-EAE3-47C4-A53A-C85740B8114C}" type="presParOf" srcId="{F52624B4-22FA-4053-BE44-5DFA9013BFCB}" destId="{D9A47F11-A9A5-4638-83B0-7461CD5FBD54}" srcOrd="0" destOrd="0" presId="urn:microsoft.com/office/officeart/2018/2/layout/IconVerticalSolidList"/>
    <dgm:cxn modelId="{327F36C0-95D0-43FB-9FEB-CD484FE76EEE}" type="presParOf" srcId="{F52624B4-22FA-4053-BE44-5DFA9013BFCB}" destId="{C6E44800-EF22-4526-A231-8F83D9FA5995}" srcOrd="1" destOrd="0" presId="urn:microsoft.com/office/officeart/2018/2/layout/IconVerticalSolidList"/>
    <dgm:cxn modelId="{9B8087B8-397F-49B6-AF73-A54D7DC407EE}" type="presParOf" srcId="{F52624B4-22FA-4053-BE44-5DFA9013BFCB}" destId="{76D3EF9B-D9B1-4036-BE1D-2D1A68553107}" srcOrd="2" destOrd="0" presId="urn:microsoft.com/office/officeart/2018/2/layout/IconVerticalSolidList"/>
    <dgm:cxn modelId="{E2D710EB-B044-432B-B114-D3B4F257B431}" type="presParOf" srcId="{F52624B4-22FA-4053-BE44-5DFA9013BFCB}" destId="{4DE69756-E789-426E-904D-2253A79A3B8B}" srcOrd="3" destOrd="0" presId="urn:microsoft.com/office/officeart/2018/2/layout/IconVerticalSolidList"/>
    <dgm:cxn modelId="{01909781-ADF9-4161-8194-2DE70A39FA42}" type="presParOf" srcId="{A89E89FB-DE0C-4B8B-ACA2-0090DC09B8AB}" destId="{7E235228-D5A9-4145-BED1-DAB9EBFCE1FB}" srcOrd="1" destOrd="0" presId="urn:microsoft.com/office/officeart/2018/2/layout/IconVerticalSolidList"/>
    <dgm:cxn modelId="{4CC3CCC8-EB7C-4FE6-831B-C88F43930297}" type="presParOf" srcId="{A89E89FB-DE0C-4B8B-ACA2-0090DC09B8AB}" destId="{A5ACE8EF-4E92-43B3-9CC8-29E3BB3BEF6F}" srcOrd="2" destOrd="0" presId="urn:microsoft.com/office/officeart/2018/2/layout/IconVerticalSolidList"/>
    <dgm:cxn modelId="{B3654595-1060-4954-90AA-C63C8D193D14}" type="presParOf" srcId="{A5ACE8EF-4E92-43B3-9CC8-29E3BB3BEF6F}" destId="{E170E9D8-1F98-473D-B824-1E1FD92CB06D}" srcOrd="0" destOrd="0" presId="urn:microsoft.com/office/officeart/2018/2/layout/IconVerticalSolidList"/>
    <dgm:cxn modelId="{E9B1EED6-337D-4CD1-B902-C1C9E70DB6DA}" type="presParOf" srcId="{A5ACE8EF-4E92-43B3-9CC8-29E3BB3BEF6F}" destId="{87AE58EC-D112-437A-974D-6B3E742AD62D}" srcOrd="1" destOrd="0" presId="urn:microsoft.com/office/officeart/2018/2/layout/IconVerticalSolidList"/>
    <dgm:cxn modelId="{2E975580-0B14-45DA-B3F1-0C460A899E90}" type="presParOf" srcId="{A5ACE8EF-4E92-43B3-9CC8-29E3BB3BEF6F}" destId="{B7906D48-C2A2-4EE0-8E22-104604A0D020}" srcOrd="2" destOrd="0" presId="urn:microsoft.com/office/officeart/2018/2/layout/IconVerticalSolidList"/>
    <dgm:cxn modelId="{05762553-9BED-4A65-BCA0-9C9CAFE24C5B}" type="presParOf" srcId="{A5ACE8EF-4E92-43B3-9CC8-29E3BB3BEF6F}" destId="{AE858CA9-98F9-4E2A-931B-94C8AC4267EC}" srcOrd="3" destOrd="0" presId="urn:microsoft.com/office/officeart/2018/2/layout/IconVerticalSolidList"/>
    <dgm:cxn modelId="{668C3D04-1866-40F3-8687-3807C7307772}" type="presParOf" srcId="{A89E89FB-DE0C-4B8B-ACA2-0090DC09B8AB}" destId="{4E5530C3-7570-448E-A963-882EA0FC02AB}" srcOrd="3" destOrd="0" presId="urn:microsoft.com/office/officeart/2018/2/layout/IconVerticalSolidList"/>
    <dgm:cxn modelId="{C01D3F94-1551-403F-B22B-F3A2DB80F2DC}" type="presParOf" srcId="{A89E89FB-DE0C-4B8B-ACA2-0090DC09B8AB}" destId="{38525956-2C4D-4CC3-9C2C-78962CEAEA5E}" srcOrd="4" destOrd="0" presId="urn:microsoft.com/office/officeart/2018/2/layout/IconVerticalSolidList"/>
    <dgm:cxn modelId="{56127AFB-AE67-4CDE-8D31-CF09A3447946}" type="presParOf" srcId="{38525956-2C4D-4CC3-9C2C-78962CEAEA5E}" destId="{1C027F2D-2406-4450-BC17-4AC2740BFCEB}" srcOrd="0" destOrd="0" presId="urn:microsoft.com/office/officeart/2018/2/layout/IconVerticalSolidList"/>
    <dgm:cxn modelId="{06973735-FCBC-4390-B7AE-F4002D21F8AD}" type="presParOf" srcId="{38525956-2C4D-4CC3-9C2C-78962CEAEA5E}" destId="{0B117FD6-8F97-4E3B-8ED3-4B14741617A4}" srcOrd="1" destOrd="0" presId="urn:microsoft.com/office/officeart/2018/2/layout/IconVerticalSolidList"/>
    <dgm:cxn modelId="{60E73240-967F-4B11-93BE-8C50DFFA6AC5}" type="presParOf" srcId="{38525956-2C4D-4CC3-9C2C-78962CEAEA5E}" destId="{4CB34197-0B52-44F4-A128-52DE4CC8095E}" srcOrd="2" destOrd="0" presId="urn:microsoft.com/office/officeart/2018/2/layout/IconVerticalSolidList"/>
    <dgm:cxn modelId="{5AB5CF9B-E845-400D-BE0F-312393E171AF}" type="presParOf" srcId="{38525956-2C4D-4CC3-9C2C-78962CEAEA5E}" destId="{D1C54DA5-446D-4FE3-8DC0-496F73913FDD}" srcOrd="3" destOrd="0" presId="urn:microsoft.com/office/officeart/2018/2/layout/IconVerticalSolidList"/>
    <dgm:cxn modelId="{2CFB175B-E1D5-4E77-8029-B6E2B0F4ED94}" type="presParOf" srcId="{A89E89FB-DE0C-4B8B-ACA2-0090DC09B8AB}" destId="{A67DB8B2-2DA7-4CD7-A223-04F9B209E289}" srcOrd="5" destOrd="0" presId="urn:microsoft.com/office/officeart/2018/2/layout/IconVerticalSolidList"/>
    <dgm:cxn modelId="{7F5DA9A9-1645-4766-9875-0E05FAE18075}" type="presParOf" srcId="{A89E89FB-DE0C-4B8B-ACA2-0090DC09B8AB}" destId="{59964239-14EC-4F3E-975A-9E0308A71B86}" srcOrd="6" destOrd="0" presId="urn:microsoft.com/office/officeart/2018/2/layout/IconVerticalSolidList"/>
    <dgm:cxn modelId="{6DCB513C-5D4B-4E02-8DFA-941E76E1F3D5}" type="presParOf" srcId="{59964239-14EC-4F3E-975A-9E0308A71B86}" destId="{DE3FD7FE-97D2-42F1-AB2E-84628DEA6824}" srcOrd="0" destOrd="0" presId="urn:microsoft.com/office/officeart/2018/2/layout/IconVerticalSolidList"/>
    <dgm:cxn modelId="{1B364A8F-FFFA-4FD8-9E6C-4BE378B58B17}" type="presParOf" srcId="{59964239-14EC-4F3E-975A-9E0308A71B86}" destId="{EC8FCE81-3A70-4D70-AB7C-FFFBD1746723}" srcOrd="1" destOrd="0" presId="urn:microsoft.com/office/officeart/2018/2/layout/IconVerticalSolidList"/>
    <dgm:cxn modelId="{E65220F5-B444-48B0-BC60-28F4EAAD53E1}" type="presParOf" srcId="{59964239-14EC-4F3E-975A-9E0308A71B86}" destId="{80D5E53C-67C8-40DB-8618-5347B738B438}" srcOrd="2" destOrd="0" presId="urn:microsoft.com/office/officeart/2018/2/layout/IconVerticalSolidList"/>
    <dgm:cxn modelId="{13D5F0B1-2F73-4392-B525-85B23FCF577B}" type="presParOf" srcId="{59964239-14EC-4F3E-975A-9E0308A71B86}" destId="{DDD4DCEE-128E-40D2-84F0-825F82C15A53}" srcOrd="3" destOrd="0" presId="urn:microsoft.com/office/officeart/2018/2/layout/IconVerticalSolidList"/>
    <dgm:cxn modelId="{329DD13D-C760-4982-9EB9-0E84B4B14D34}" type="presParOf" srcId="{59964239-14EC-4F3E-975A-9E0308A71B86}" destId="{C5625E3D-B828-4A29-BC3F-7D039A8E70E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47F11-A9A5-4638-83B0-7461CD5FBD54}">
      <dsp:nvSpPr>
        <dsp:cNvPr id="0" name=""/>
        <dsp:cNvSpPr/>
      </dsp:nvSpPr>
      <dsp:spPr>
        <a:xfrm>
          <a:off x="0" y="11899"/>
          <a:ext cx="6356627" cy="1329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44800-EF22-4526-A231-8F83D9FA5995}">
      <dsp:nvSpPr>
        <dsp:cNvPr id="0" name=""/>
        <dsp:cNvSpPr/>
      </dsp:nvSpPr>
      <dsp:spPr>
        <a:xfrm>
          <a:off x="231864" y="311021"/>
          <a:ext cx="731187" cy="731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69756-E789-426E-904D-2253A79A3B8B}">
      <dsp:nvSpPr>
        <dsp:cNvPr id="0" name=""/>
        <dsp:cNvSpPr/>
      </dsp:nvSpPr>
      <dsp:spPr>
        <a:xfrm>
          <a:off x="1021624" y="11899"/>
          <a:ext cx="5505291" cy="132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698" tIns="140698" rIns="140698" bIns="1406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1. 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Overview of time series analysis</a:t>
          </a:r>
        </a:p>
      </dsp:txBody>
      <dsp:txXfrm>
        <a:off x="1021624" y="11899"/>
        <a:ext cx="5505291" cy="1329431"/>
      </dsp:txXfrm>
    </dsp:sp>
    <dsp:sp modelId="{E170E9D8-1F98-473D-B824-1E1FD92CB06D}">
      <dsp:nvSpPr>
        <dsp:cNvPr id="0" name=""/>
        <dsp:cNvSpPr/>
      </dsp:nvSpPr>
      <dsp:spPr>
        <a:xfrm>
          <a:off x="0" y="1683526"/>
          <a:ext cx="6356627" cy="1329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E58EC-D112-437A-974D-6B3E742AD62D}">
      <dsp:nvSpPr>
        <dsp:cNvPr id="0" name=""/>
        <dsp:cNvSpPr/>
      </dsp:nvSpPr>
      <dsp:spPr>
        <a:xfrm>
          <a:off x="231864" y="1972811"/>
          <a:ext cx="731187" cy="731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58CA9-98F9-4E2A-931B-94C8AC4267EC}">
      <dsp:nvSpPr>
        <dsp:cNvPr id="0" name=""/>
        <dsp:cNvSpPr/>
      </dsp:nvSpPr>
      <dsp:spPr>
        <a:xfrm>
          <a:off x="1164795" y="1673689"/>
          <a:ext cx="5218949" cy="132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698" tIns="140698" rIns="140698" bIns="140698" numCol="1" spcCol="1270" anchor="ctr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Time series models</a:t>
          </a:r>
        </a:p>
      </dsp:txBody>
      <dsp:txXfrm>
        <a:off x="1164795" y="1673689"/>
        <a:ext cx="5218949" cy="1329431"/>
      </dsp:txXfrm>
    </dsp:sp>
    <dsp:sp modelId="{1C027F2D-2406-4450-BC17-4AC2740BFCEB}">
      <dsp:nvSpPr>
        <dsp:cNvPr id="0" name=""/>
        <dsp:cNvSpPr/>
      </dsp:nvSpPr>
      <dsp:spPr>
        <a:xfrm>
          <a:off x="0" y="3394479"/>
          <a:ext cx="6356627" cy="1329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17FD6-8F97-4E3B-8ED3-4B14741617A4}">
      <dsp:nvSpPr>
        <dsp:cNvPr id="0" name=""/>
        <dsp:cNvSpPr/>
      </dsp:nvSpPr>
      <dsp:spPr>
        <a:xfrm>
          <a:off x="231864" y="3634601"/>
          <a:ext cx="731187" cy="731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54DA5-446D-4FE3-8DC0-496F73913FDD}">
      <dsp:nvSpPr>
        <dsp:cNvPr id="0" name=""/>
        <dsp:cNvSpPr/>
      </dsp:nvSpPr>
      <dsp:spPr>
        <a:xfrm>
          <a:off x="1185729" y="3315816"/>
          <a:ext cx="5177080" cy="132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698" tIns="140698" rIns="140698" bIns="14069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Practice in R</a:t>
          </a:r>
        </a:p>
      </dsp:txBody>
      <dsp:txXfrm>
        <a:off x="1185729" y="3315816"/>
        <a:ext cx="5177080" cy="1329431"/>
      </dsp:txXfrm>
    </dsp:sp>
    <dsp:sp modelId="{DE3FD7FE-97D2-42F1-AB2E-84628DEA6824}">
      <dsp:nvSpPr>
        <dsp:cNvPr id="0" name=""/>
        <dsp:cNvSpPr/>
      </dsp:nvSpPr>
      <dsp:spPr>
        <a:xfrm>
          <a:off x="0" y="5002945"/>
          <a:ext cx="6356627" cy="1329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FCE81-3A70-4D70-AB7C-FFFBD1746723}">
      <dsp:nvSpPr>
        <dsp:cNvPr id="0" name=""/>
        <dsp:cNvSpPr/>
      </dsp:nvSpPr>
      <dsp:spPr>
        <a:xfrm>
          <a:off x="231864" y="5296391"/>
          <a:ext cx="731187" cy="731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4DCEE-128E-40D2-84F0-825F82C15A53}">
      <dsp:nvSpPr>
        <dsp:cNvPr id="0" name=""/>
        <dsp:cNvSpPr/>
      </dsp:nvSpPr>
      <dsp:spPr>
        <a:xfrm>
          <a:off x="1365205" y="4997268"/>
          <a:ext cx="2860482" cy="132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698" tIns="140698" rIns="140698" bIns="1406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</a:p>
      </dsp:txBody>
      <dsp:txXfrm>
        <a:off x="1365205" y="4997268"/>
        <a:ext cx="2860482" cy="1329431"/>
      </dsp:txXfrm>
    </dsp:sp>
    <dsp:sp modelId="{C5625E3D-B828-4A29-BC3F-7D039A8E70E1}">
      <dsp:nvSpPr>
        <dsp:cNvPr id="0" name=""/>
        <dsp:cNvSpPr/>
      </dsp:nvSpPr>
      <dsp:spPr>
        <a:xfrm>
          <a:off x="4153078" y="4997268"/>
          <a:ext cx="2102865" cy="132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698" tIns="140698" rIns="140698" bIns="14069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A laptop 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R/RStudio installed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Download the mock data and R code provided</a:t>
          </a:r>
        </a:p>
      </dsp:txBody>
      <dsp:txXfrm>
        <a:off x="4153078" y="4997268"/>
        <a:ext cx="2102865" cy="1329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9E3F-593D-4E1E-B016-F06F286365E5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9FA39-D8F1-4349-AD3D-39F08549E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0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9FA39-D8F1-4349-AD3D-39F08549E2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43FD-9947-5771-5723-F36214F62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EFEE9-630F-08A6-C07A-14906AB8B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D505E-4EFE-D2D3-1D2D-589143E7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D598-20BA-4BEA-B863-98D29BC72C4C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1D5C-1A57-C696-09B4-FA4ADAAC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520C-5806-EADB-79A8-A9B964CE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F591-1E71-2A20-C207-4B51A55F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E346-71D0-3798-D99B-8E9BDDE39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1BF9E-AC55-5C01-3996-20348D55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DB07-EA11-4259-B6D3-1FD6F0073602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A4AC-964D-29B3-B68C-5D51116E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3DBCD-589B-8BE0-814D-195B7627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3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B1CDC-AFEB-EE21-EC9D-6B8B52496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44065-ABE7-7241-C664-D2A4734F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35A34-29FF-CEA5-32FC-0E288E56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4674-C75E-4A84-ABD2-C846BBDFBEAE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A1C2B-6F4C-F0DE-A555-0662011C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5F83E-051F-DAB5-F2AC-7BD8E5B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1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6B05-E615-37B8-BC30-A769E4A9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C563-3427-7B21-39C3-69EB83EA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1DBC-28A1-EE9F-BF11-5FF044EC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593C-A883-40B0-96EB-54503CC89458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5A9A0-9724-18E2-C40C-ED849DFB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A4E3E-A60A-3DE2-DF49-E4A5FEEC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18AE-66B9-7DE9-B5D6-DE660684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AF909-8DAF-53F5-0F37-157D9B086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6E105-1A3A-47C9-9850-C6549348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EF89-2F44-4350-A6AD-426D81B2C41C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A3AE-0E19-FBE8-ED25-8FF160CD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4D35D-06F5-3264-C47E-1B6793BB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7E8F-79DE-D489-B200-F7F4497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7B2C9-E0BB-1244-F675-A62D26E20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0A794-6FFB-3254-BBE7-DC3C0796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6AF6E-5DCE-EB1B-731C-6D381BCE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6A74-74B7-48EB-9DBC-136DCF1A9061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03931-9DBB-D033-885F-DAF936B4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D7C3A-B465-8393-5F15-47D8838F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900B-DE2A-A3C3-F80F-34C2E0AE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ADF52-8A99-162C-0C2A-446B11EE3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3A393-4CA7-7ADE-DFA7-DB15CB53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51AA4-9070-D176-1810-252D50D3E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36A65-18C2-8EE4-3B96-8E7967C4D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5D240-D910-3927-BAC1-6E6A9C51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7288-0746-4D02-BA6F-C7866B38B0DE}" type="datetime1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6D6430-3140-DAFA-DC9F-5E0A73F5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46EAC-C1CF-0B37-0728-067C92FB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B6CF-FD21-AA6F-B602-3684F9E7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5762E-4CD9-2D9E-CBC7-4C8F9AC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11F5-95A9-43DF-939C-6C23900423C3}" type="datetime1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22ACD-6CF8-8731-8CEC-7B8D6AEC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7FD6F-6FF4-71DF-2ACC-529B9E1C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CDC34-7A57-719B-D867-347A977D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3664-9266-4D82-BC55-20D81B7F4DBF}" type="datetime1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35EE5-AE6C-F6E0-C911-1E4CBFFE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E0026-E7EF-2ABF-1F71-63BEA681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4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6222-7B68-4BFF-2730-7DA3457B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9CB7-89C4-C15D-067A-D4AEFE31F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8CE28-B600-0A20-6E17-C5E16E893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72537-1B1A-7839-6EB9-9E6E8A9F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BEFC-801A-4041-BADC-31F82C4D00D5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5456B-CEFA-CFD4-A62D-82403F4F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07D68-FCA9-9247-3A44-8578BF81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7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62A-994B-D195-2C1B-BF2B09FD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FFEC2-A30B-341C-AF86-F157B4830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28BA9-0519-E9A9-11AD-D013B881D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B15BC-D505-7EE1-2D0B-D717918A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B33DB-88ED-4C24-AB63-2F104F7B79CF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76CAE-8199-620B-9B4D-58A1C76F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6ECF-4372-2C63-0381-BFD352F3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5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3F8940-9E87-4D10-6EB3-E9B3FCA5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FBE4-5E4D-78F6-48F2-39C9142AD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C30E8-997D-5EBD-B813-C3E8DFA63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CDD858-A2D8-44EB-9AF5-E14D632F836A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772D-2A61-FC2B-02CB-A94CB6167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DF25-7497-7C8C-A282-B66C0E7D5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C04920-0981-4CA0-82FF-5312D6FE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iaraacha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HANGWA/Time-series-analysis-lectur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onehealth.or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D9022A8-19F9-EA3B-C780-FCE1FAB83F86}"/>
              </a:ext>
            </a:extLst>
          </p:cNvPr>
          <p:cNvSpPr txBox="1">
            <a:spLocks/>
          </p:cNvSpPr>
          <p:nvPr/>
        </p:nvSpPr>
        <p:spPr>
          <a:xfrm>
            <a:off x="1995299" y="3588774"/>
            <a:ext cx="8436725" cy="3048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2025</a:t>
            </a:r>
          </a:p>
          <a:p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Achangwa Chiara, M.Sc., Ph.D.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ciaraacha@gmail.com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Preventive Medicine,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Catholic University of Korea, Seoul, Korea.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60B5D-A729-2404-1A81-1631EC10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881EC9-6EE2-DE74-DB30-2262ED7F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73751" cy="94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BA0C5-5E8B-F0B0-257E-94B1D620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874" y="0"/>
            <a:ext cx="4282126" cy="8870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8D213A-B7F5-C6B5-CA20-4477A442B604}"/>
              </a:ext>
            </a:extLst>
          </p:cNvPr>
          <p:cNvSpPr txBox="1">
            <a:spLocks/>
          </p:cNvSpPr>
          <p:nvPr/>
        </p:nvSpPr>
        <p:spPr>
          <a:xfrm>
            <a:off x="2059063" y="1745982"/>
            <a:ext cx="8436725" cy="1436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 and visualization in brief</a:t>
            </a:r>
          </a:p>
          <a:p>
            <a:pPr algn="l"/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0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F32D-524D-B698-7D44-939121B6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505593"/>
            <a:ext cx="11110452" cy="592470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Heteroskedasticity: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variance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spread involving periods of low and high peaks across a period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Output image">
            <a:extLst>
              <a:ext uri="{FF2B5EF4-FFF2-40B4-BE49-F238E27FC236}">
                <a16:creationId xmlns:a16="http://schemas.microsoft.com/office/drawing/2014/main" id="{40F13986-3999-7CA8-2A8B-F9C38A4DD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/>
          <a:stretch/>
        </p:blipFill>
        <p:spPr bwMode="auto">
          <a:xfrm>
            <a:off x="257534" y="2320413"/>
            <a:ext cx="11594024" cy="352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CEBD5C-93E4-5881-66BD-CEF3D20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2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179B-7D5F-EDB7-23DE-8A1AA94A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7" y="197977"/>
            <a:ext cx="10515600" cy="283804"/>
          </a:xfrm>
        </p:spPr>
        <p:txBody>
          <a:bodyPr>
            <a:noAutofit/>
          </a:bodyPr>
          <a:lstStyle/>
          <a:p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Missing data, outliers, and breaks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3551E-882A-1E2E-1F56-9D2D12E21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385"/>
          <a:stretch/>
        </p:blipFill>
        <p:spPr>
          <a:xfrm>
            <a:off x="838200" y="4292778"/>
            <a:ext cx="10515600" cy="173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DE625-9BA1-85E5-1688-890666D36E2A}"/>
              </a:ext>
            </a:extLst>
          </p:cNvPr>
          <p:cNvSpPr txBox="1"/>
          <p:nvPr/>
        </p:nvSpPr>
        <p:spPr>
          <a:xfrm>
            <a:off x="491613" y="810957"/>
            <a:ext cx="10048567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 can be used to identify;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entry errors and data reporting delays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values that deviate significantly from the trend or seasonality.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changes in the underlying process (e.g., policy shifts, lockdowns).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F5C5AC-D235-19A5-165D-033C02F2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Understanding outliers in time series analysis—ArcGIS Pro | Documentation">
            <a:extLst>
              <a:ext uri="{FF2B5EF4-FFF2-40B4-BE49-F238E27FC236}">
                <a16:creationId xmlns:a16="http://schemas.microsoft.com/office/drawing/2014/main" id="{DF362570-433E-6AE2-F05B-2BB92032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71" y="581891"/>
            <a:ext cx="4070887" cy="15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8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B5E1-2D9A-9F96-A9C5-F25FC199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53104"/>
            <a:ext cx="10515600" cy="62793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B399-AA4D-FFFC-8A3D-104916EFE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8" y="7932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1-Classical models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198D8C-4F47-8FAC-0C6F-91BE1E800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51398"/>
              </p:ext>
            </p:extLst>
          </p:nvPr>
        </p:nvGraphicFramePr>
        <p:xfrm>
          <a:off x="346588" y="1385714"/>
          <a:ext cx="11766755" cy="497063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069628">
                  <a:extLst>
                    <a:ext uri="{9D8B030D-6E8A-4147-A177-3AD203B41FA5}">
                      <a16:colId xmlns:a16="http://schemas.microsoft.com/office/drawing/2014/main" val="1299215017"/>
                    </a:ext>
                  </a:extLst>
                </a:gridCol>
                <a:gridCol w="6697127">
                  <a:extLst>
                    <a:ext uri="{9D8B030D-6E8A-4147-A177-3AD203B41FA5}">
                      <a16:colId xmlns:a16="http://schemas.microsoft.com/office/drawing/2014/main" val="3791253206"/>
                    </a:ext>
                  </a:extLst>
                </a:gridCol>
              </a:tblGrid>
              <a:tr h="4768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827615"/>
                  </a:ext>
                </a:extLst>
              </a:tr>
              <a:tr h="539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 (Autoregressive)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Predicts future values based on past values: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​=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1​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−1​+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t​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45004891"/>
                  </a:ext>
                </a:extLst>
              </a:tr>
              <a:tr h="13938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(Moving Average)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time series model where the current value of the series is expressed as a linear combination of past white noise error terms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​=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−1​+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−2​+⋯+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t​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4433687"/>
                  </a:ext>
                </a:extLst>
              </a:tr>
              <a:tr h="80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ARMA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AR and MA: good for stationary series.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​=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1​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−1​+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2​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−2​+⋯+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−1​+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−2​+⋯+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​+</a:t>
                      </a:r>
                      <a:r>
                        <a:rPr lang="el-GR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t​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7273895"/>
                  </a:ext>
                </a:extLst>
              </a:tr>
              <a:tr h="803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Auto-Regressive Integrated Moving Average</a:t>
                      </a:r>
                      <a:endParaRPr lang="en-US" sz="20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Includes differencing to handle non-stationarity.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95589694"/>
                  </a:ext>
                </a:extLst>
              </a:tr>
              <a:tr h="476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 with seasonal components.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4729228"/>
                  </a:ext>
                </a:extLst>
              </a:tr>
              <a:tr h="476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Seasonal Decomposition (STL)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Breaks a series into seasonal, trend, and residual components.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49110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B472-3833-E604-CDCF-A9E0B79C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D2DE9F-71E8-070D-CA83-8677EF9EC064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2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2B4D-AE41-9A5F-7117-00B8B5AF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2" y="766916"/>
            <a:ext cx="11007212" cy="50069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Heteroskedasticity models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5795DA-6800-CF35-CED1-8CA00DE3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13441"/>
              </p:ext>
            </p:extLst>
          </p:nvPr>
        </p:nvGraphicFramePr>
        <p:xfrm>
          <a:off x="346588" y="1577978"/>
          <a:ext cx="10921182" cy="283341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460591">
                  <a:extLst>
                    <a:ext uri="{9D8B030D-6E8A-4147-A177-3AD203B41FA5}">
                      <a16:colId xmlns:a16="http://schemas.microsoft.com/office/drawing/2014/main" val="1967937728"/>
                    </a:ext>
                  </a:extLst>
                </a:gridCol>
                <a:gridCol w="5460591">
                  <a:extLst>
                    <a:ext uri="{9D8B030D-6E8A-4147-A177-3AD203B41FA5}">
                      <a16:colId xmlns:a16="http://schemas.microsoft.com/office/drawing/2014/main" val="60338984"/>
                    </a:ext>
                  </a:extLst>
                </a:gridCol>
              </a:tblGrid>
              <a:tr h="5241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9722359"/>
                  </a:ext>
                </a:extLst>
              </a:tr>
              <a:tr h="1142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 (Autoregressive Conditional Heteroskedasticity)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 time-varying variance based on past squared errors.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3239536"/>
                  </a:ext>
                </a:extLst>
              </a:tr>
              <a:tr h="10530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GARCH (Generalized ARCH)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Extends ARCH by modeling variance as a function of both past errors and past variances.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2844926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07F38-6106-1312-0A8B-34D23D9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6E69C-CBDD-A427-930E-F2A9638C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53104"/>
            <a:ext cx="10515600" cy="62793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 models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A01684-EE65-4C7A-39CE-AD52885218C0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3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153B-9B0E-A296-9B44-C9D8920F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82" y="1026223"/>
            <a:ext cx="6257637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session using R!</a:t>
            </a:r>
          </a:p>
        </p:txBody>
      </p:sp>
      <p:pic>
        <p:nvPicPr>
          <p:cNvPr id="16392" name="Picture 8" descr="R-core · GitHub">
            <a:extLst>
              <a:ext uri="{FF2B5EF4-FFF2-40B4-BE49-F238E27FC236}">
                <a16:creationId xmlns:a16="http://schemas.microsoft.com/office/drawing/2014/main" id="{11CBA7C2-AE8D-4ED3-A273-75B83138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669" y="835289"/>
            <a:ext cx="5384528" cy="53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01" name="Group 1640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6402" name="Rectangle 1640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3" name="Rectangle 1640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A7E1E-B27B-B545-39E0-A37ECD55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7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ED1C-F2AF-5714-B198-C8E4E684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904568"/>
            <a:ext cx="11769213" cy="53018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mock data sets  from the link below: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https://github.com/ACHANGWA/Time-series-analysis-lecture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to be used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mockdata1 -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number of SARS-CoV-2 cases 2020 – 2022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mockdata2  -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reported cases of some respiratory viruses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mockdata3  -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Monthly reported cases of Chlamydia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07CF3-D416-468B-2381-DF9921B2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88252-8CD9-2937-DFFA-DEECBC31815B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A402A3-3EBC-05C2-C78D-7B01AE4C3A30}"/>
              </a:ext>
            </a:extLst>
          </p:cNvPr>
          <p:cNvSpPr txBox="1"/>
          <p:nvPr/>
        </p:nvSpPr>
        <p:spPr>
          <a:xfrm>
            <a:off x="408038" y="0"/>
            <a:ext cx="6105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67895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410BA-63B0-6F00-388C-9968E7A5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255638"/>
            <a:ext cx="10832690" cy="62041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R Studio (Installed from: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https://posit.co/download/rstudio-desktop/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following R libraries;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library(psych)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library(forecast)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(“package") if not yet installed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4C457-C970-01E3-4BCC-A647E3A3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0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7A318-9A25-3D41-E62F-EB19B358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 1: Time series analysis using daily data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D541FE-9E06-51A0-390F-AF6F21D5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C04920-0981-4CA0-82FF-5312D6FE662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021A9-74EE-EE90-F198-73C13620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703" y="229568"/>
            <a:ext cx="7888383" cy="55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57B8-93F7-ABDE-C2DE-2A1BA00D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611"/>
            <a:ext cx="10515600" cy="56343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E59A0-073C-574E-3166-5D14463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DB3F0146-0C87-81FA-CD92-F2FAD4D7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3" y="990388"/>
            <a:ext cx="7315834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1BC405-B3C9-C4E3-C5B9-DEB7FA98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95192-C8EC-31DF-F978-C2732A5D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223389"/>
            <a:ext cx="9063864" cy="4951283"/>
          </a:xfrm>
          <a:prstGeom prst="rect">
            <a:avLst/>
          </a:prstGeom>
        </p:spPr>
      </p:pic>
      <p:pic>
        <p:nvPicPr>
          <p:cNvPr id="8" name="Picture 7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9A823D9B-CB76-7FC8-B123-43477344E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18" y="508001"/>
            <a:ext cx="4672762" cy="3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5CEF7-9D92-BD41-44EC-75129704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" y="1070800"/>
            <a:ext cx="4541241" cy="558312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48D0CB-04BC-BF52-E7FE-224C95B15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871925"/>
              </p:ext>
            </p:extLst>
          </p:nvPr>
        </p:nvGraphicFramePr>
        <p:xfrm>
          <a:off x="5108535" y="321548"/>
          <a:ext cx="6356627" cy="63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0C113-0EFA-A600-47BA-6283C7E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294" y="6471363"/>
            <a:ext cx="2743200" cy="365125"/>
          </a:xfrm>
        </p:spPr>
        <p:txBody>
          <a:bodyPr/>
          <a:lstStyle/>
          <a:p>
            <a:fld id="{6EC04920-0981-4CA0-82FF-5312D6FE66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80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90005-A39B-05FF-ECAD-14012B90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 2: Time series analysis using monthly data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D8629-AEC8-0151-94F0-6939F22E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92"/>
          <a:stretch/>
        </p:blipFill>
        <p:spPr>
          <a:xfrm>
            <a:off x="4055951" y="0"/>
            <a:ext cx="8136050" cy="50292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8ADEE5-99BB-3C56-7087-8440989A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C04920-0981-4CA0-82FF-5312D6FE662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3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1543-482F-7DAB-D3F8-A2CF7C83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322118"/>
            <a:ext cx="10875818" cy="585484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6A2B-82D2-88B8-B790-FA6D42CE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6AADE355-A988-D56B-AD29-657537EB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3" y="990388"/>
            <a:ext cx="7315834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FC2D-AC26-2ECE-383D-1253A37E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45573"/>
            <a:ext cx="10515600" cy="51913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an ARIMA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3848D-076B-309F-9B52-67D18D3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7" y="870996"/>
            <a:ext cx="9292009" cy="506272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8D2C9-B0BA-EDA1-6A9E-CDC2A594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A44B0F-8A94-8214-345E-D9688158F4D4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07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6A2D-D802-9AE3-3464-03FC4E23A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321"/>
            <a:ext cx="10515600" cy="5694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E8499-A87B-8647-D568-E2A84277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890587"/>
            <a:ext cx="5810250" cy="5076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95F36-60D7-68A5-5947-EE2A85FB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6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FE04-9FEB-3889-2DCF-D371F4CBE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835673"/>
            <a:ext cx="64499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4000" b="1" dirty="0">
                <a:solidFill>
                  <a:srgbClr val="0070C0"/>
                </a:solidFill>
              </a:rPr>
              <a:t>Thank you!!!</a:t>
            </a: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http://onehealth.or.kr/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F1794-F162-6541-B6AC-6E0CA6E6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58E52-2C7A-F269-EE8F-FC2BBFC9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15" y="0"/>
            <a:ext cx="514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0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5E59-5228-0CCB-7B96-97F70909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491"/>
            <a:ext cx="10515600" cy="71775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1. Overview of Time Series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251FE-C104-EE23-E8C0-B1222103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27" y="806245"/>
            <a:ext cx="10700573" cy="5370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Time Series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collection of observations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made sequentially in time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is 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 series of values collected over a period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24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C7F1286-1054-2B59-8AB1-818DB4589E43}"/>
              </a:ext>
            </a:extLst>
          </p:cNvPr>
          <p:cNvSpPr txBox="1"/>
          <p:nvPr/>
        </p:nvSpPr>
        <p:spPr>
          <a:xfrm>
            <a:off x="653227" y="1930937"/>
            <a:ext cx="3686810" cy="439351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spcBef>
                <a:spcPts val="760"/>
              </a:spcBef>
              <a:buSzPct val="95000"/>
              <a:buFont typeface="Wingdings"/>
              <a:buChar char=""/>
              <a:tabLst>
                <a:tab pos="12763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55"/>
              </a:spcBef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60"/>
              </a:spcBef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endParaRPr lang="en-US" sz="20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endParaRPr lang="en-US" sz="20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endParaRPr lang="en-US" sz="20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week</a:t>
            </a:r>
          </a:p>
          <a:p>
            <a:pPr marL="3810">
              <a:lnSpc>
                <a:spcPct val="100000"/>
              </a:lnSpc>
              <a:buSzPct val="95000"/>
              <a:tabLst>
                <a:tab pos="127635" algn="l"/>
              </a:tabLst>
            </a:pPr>
            <a:endParaRPr lang="en-US" sz="20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endParaRPr lang="en-US" sz="20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" indent="-123825">
              <a:lnSpc>
                <a:spcPct val="100000"/>
              </a:lnSpc>
              <a:buSzPct val="95000"/>
              <a:buFont typeface="Wingdings"/>
              <a:buChar char=""/>
              <a:tabLst>
                <a:tab pos="127635" algn="l"/>
              </a:tabLst>
            </a:pPr>
            <a: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Everyday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05E3E02-ED4A-FC7D-4B86-36EF319C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6616"/>
              </p:ext>
            </p:extLst>
          </p:nvPr>
        </p:nvGraphicFramePr>
        <p:xfrm>
          <a:off x="3147098" y="2424585"/>
          <a:ext cx="5248272" cy="7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Prevalence of HBV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F350D005-51BA-9979-5F30-93E3528C3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57202"/>
              </p:ext>
            </p:extLst>
          </p:nvPr>
        </p:nvGraphicFramePr>
        <p:xfrm>
          <a:off x="3129942" y="3372273"/>
          <a:ext cx="6429521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7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N°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Measles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3.6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13.2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BFE53D7F-B3AB-E3B5-69D2-216AF0410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87007"/>
              </p:ext>
            </p:extLst>
          </p:nvPr>
        </p:nvGraphicFramePr>
        <p:xfrm>
          <a:off x="3147098" y="4246355"/>
          <a:ext cx="7099295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Jan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Jun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Jul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N° of IFV cases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CA23341B-41FB-E665-AE81-8AC1F5445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44418"/>
              </p:ext>
            </p:extLst>
          </p:nvPr>
        </p:nvGraphicFramePr>
        <p:xfrm>
          <a:off x="3147098" y="5065395"/>
          <a:ext cx="7685399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Week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W2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W3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W4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W5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W6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W7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W8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W9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W10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N° of NTD cases</a:t>
                      </a: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46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45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451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554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spc="-25" dirty="0">
                          <a:latin typeface="Calibri"/>
                          <a:cs typeface="Calibri"/>
                        </a:rPr>
                        <a:t>85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253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25" dirty="0">
                          <a:latin typeface="Calibri"/>
                          <a:cs typeface="Calibri"/>
                        </a:rPr>
                        <a:t>158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6032B982-6C16-BDC1-6A6A-B7E941544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86014"/>
              </p:ext>
            </p:extLst>
          </p:nvPr>
        </p:nvGraphicFramePr>
        <p:xfrm>
          <a:off x="3154268" y="5925773"/>
          <a:ext cx="8832842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0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9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5A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N° of NTD cases</a:t>
                      </a: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128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7C6B63-7AE9-064B-AA44-D63A3335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910" y="6586946"/>
            <a:ext cx="2743200" cy="365125"/>
          </a:xfrm>
        </p:spPr>
        <p:txBody>
          <a:bodyPr/>
          <a:lstStyle/>
          <a:p>
            <a:fld id="{6EC04920-0981-4CA0-82FF-5312D6FE662F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822C60-B7C4-101D-8FD5-CF3A0FBA097F}"/>
              </a:ext>
            </a:extLst>
          </p:cNvPr>
          <p:cNvCxnSpPr>
            <a:cxnSpLocks/>
          </p:cNvCxnSpPr>
          <p:nvPr/>
        </p:nvCxnSpPr>
        <p:spPr>
          <a:xfrm>
            <a:off x="0" y="797448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4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431-BB5F-5734-2A9B-3928667E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30" y="0"/>
            <a:ext cx="10915470" cy="685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discrete time series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collection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with distinct values or categories, like counts of events, categorical statuses,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recorded at specific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times.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Nunito" pitchFamily="2" charset="0"/>
            </a:endParaRPr>
          </a:p>
          <a:p>
            <a:pPr marL="0" indent="0">
              <a:buNone/>
            </a:pPr>
            <a:endParaRPr lang="en-US" sz="2800" b="1" i="0" dirty="0">
              <a:effectLst/>
              <a:latin typeface="Nunito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continuous time series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collection of data, a continuous range of values, like temperature, height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at regular time intervals.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6AAA89-5E5A-3685-CC2C-437D2FACD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922896"/>
              </p:ext>
            </p:extLst>
          </p:nvPr>
        </p:nvGraphicFramePr>
        <p:xfrm>
          <a:off x="707568" y="1995948"/>
          <a:ext cx="10911484" cy="1433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871">
                  <a:extLst>
                    <a:ext uri="{9D8B030D-6E8A-4147-A177-3AD203B41FA5}">
                      <a16:colId xmlns:a16="http://schemas.microsoft.com/office/drawing/2014/main" val="1861393958"/>
                    </a:ext>
                  </a:extLst>
                </a:gridCol>
                <a:gridCol w="2727871">
                  <a:extLst>
                    <a:ext uri="{9D8B030D-6E8A-4147-A177-3AD203B41FA5}">
                      <a16:colId xmlns:a16="http://schemas.microsoft.com/office/drawing/2014/main" val="3406897076"/>
                    </a:ext>
                  </a:extLst>
                </a:gridCol>
                <a:gridCol w="2727871">
                  <a:extLst>
                    <a:ext uri="{9D8B030D-6E8A-4147-A177-3AD203B41FA5}">
                      <a16:colId xmlns:a16="http://schemas.microsoft.com/office/drawing/2014/main" val="3361353307"/>
                    </a:ext>
                  </a:extLst>
                </a:gridCol>
                <a:gridCol w="2727871">
                  <a:extLst>
                    <a:ext uri="{9D8B030D-6E8A-4147-A177-3AD203B41FA5}">
                      <a16:colId xmlns:a16="http://schemas.microsoft.com/office/drawing/2014/main" val="3056910399"/>
                    </a:ext>
                  </a:extLst>
                </a:gridCol>
              </a:tblGrid>
              <a:tr h="7097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Influenza_A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Cases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Vaccination Coverage (%)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School Closure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9657263"/>
                  </a:ext>
                </a:extLst>
              </a:tr>
              <a:tr h="36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05347760"/>
                  </a:ext>
                </a:extLst>
              </a:tr>
              <a:tr h="36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57734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040F8D-34EE-3E35-B020-90CF431FA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528"/>
              </p:ext>
            </p:extLst>
          </p:nvPr>
        </p:nvGraphicFramePr>
        <p:xfrm>
          <a:off x="572950" y="5424948"/>
          <a:ext cx="11046100" cy="1337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9220">
                  <a:extLst>
                    <a:ext uri="{9D8B030D-6E8A-4147-A177-3AD203B41FA5}">
                      <a16:colId xmlns:a16="http://schemas.microsoft.com/office/drawing/2014/main" val="634377901"/>
                    </a:ext>
                  </a:extLst>
                </a:gridCol>
                <a:gridCol w="2209220">
                  <a:extLst>
                    <a:ext uri="{9D8B030D-6E8A-4147-A177-3AD203B41FA5}">
                      <a16:colId xmlns:a16="http://schemas.microsoft.com/office/drawing/2014/main" val="425484751"/>
                    </a:ext>
                  </a:extLst>
                </a:gridCol>
                <a:gridCol w="2209220">
                  <a:extLst>
                    <a:ext uri="{9D8B030D-6E8A-4147-A177-3AD203B41FA5}">
                      <a16:colId xmlns:a16="http://schemas.microsoft.com/office/drawing/2014/main" val="1160558877"/>
                    </a:ext>
                  </a:extLst>
                </a:gridCol>
                <a:gridCol w="2209220">
                  <a:extLst>
                    <a:ext uri="{9D8B030D-6E8A-4147-A177-3AD203B41FA5}">
                      <a16:colId xmlns:a16="http://schemas.microsoft.com/office/drawing/2014/main" val="1027971634"/>
                    </a:ext>
                  </a:extLst>
                </a:gridCol>
                <a:gridCol w="2209220">
                  <a:extLst>
                    <a:ext uri="{9D8B030D-6E8A-4147-A177-3AD203B41FA5}">
                      <a16:colId xmlns:a16="http://schemas.microsoft.com/office/drawing/2014/main" val="1666827883"/>
                    </a:ext>
                  </a:extLst>
                </a:gridCol>
              </a:tblGrid>
              <a:tr h="575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Anti_S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IgG Level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Vaccination Status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 Group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Infection Status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00887006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2025-05-01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Vaccinated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30–50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Infection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33036166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2025-05-02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108.5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 vaccinated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30–50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Infection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0526421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718C5-1E9A-6D71-906A-CAC36417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690" y="6492875"/>
            <a:ext cx="2743200" cy="365125"/>
          </a:xfrm>
        </p:spPr>
        <p:txBody>
          <a:bodyPr/>
          <a:lstStyle/>
          <a:p>
            <a:fld id="{6EC04920-0981-4CA0-82FF-5312D6FE662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9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8C07-6B8E-8C29-978C-07093D00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136526"/>
            <a:ext cx="10515600" cy="72871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976A-2CCB-AF6F-90F6-8CA903EB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3" y="1253331"/>
            <a:ext cx="11179276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past behavior of a dataset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forecast future trends/activities, hence can be used to plan future interventions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current interventions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comparison of periods/intervention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C045E-646A-8A13-452B-12E3EF19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F0C800-B80D-1750-EC84-46A2DF9DD0CC}"/>
              </a:ext>
            </a:extLst>
          </p:cNvPr>
          <p:cNvCxnSpPr>
            <a:cxnSpLocks/>
          </p:cNvCxnSpPr>
          <p:nvPr/>
        </p:nvCxnSpPr>
        <p:spPr>
          <a:xfrm>
            <a:off x="0" y="944932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1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6149D-707F-EB75-49F3-0A66FA7F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251647"/>
            <a:ext cx="5164689" cy="1723457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time series analysis</a:t>
            </a:r>
          </a:p>
        </p:txBody>
      </p:sp>
      <p:sp>
        <p:nvSpPr>
          <p:cNvPr id="207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5DCD-BF3D-9BB9-72C6-347B7E3B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73" y="2464308"/>
            <a:ext cx="5858189" cy="4001246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Plotting a time series is an important early step in the analysis of time series data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upward, downward, or no pattern observed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measure trends?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behavior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components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28BD9-7F82-B983-71CB-7A6D7E56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59" y="2358229"/>
            <a:ext cx="3576581" cy="224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9D3F3F-AE30-0747-3A1B-C2B746FF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30" y="0"/>
            <a:ext cx="3755244" cy="21395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F827B2-17E5-0639-EE11-E966EC102C94}"/>
              </a:ext>
            </a:extLst>
          </p:cNvPr>
          <p:cNvSpPr/>
          <p:nvPr/>
        </p:nvSpPr>
        <p:spPr>
          <a:xfrm>
            <a:off x="9785673" y="378813"/>
            <a:ext cx="1830464" cy="3736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Upward pattern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09595-CD43-F3EA-5135-E9B0FC66FDA3}"/>
              </a:ext>
            </a:extLst>
          </p:cNvPr>
          <p:cNvSpPr/>
          <p:nvPr/>
        </p:nvSpPr>
        <p:spPr>
          <a:xfrm>
            <a:off x="9830104" y="3107346"/>
            <a:ext cx="2155131" cy="3736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Downward pattern</a:t>
            </a:r>
          </a:p>
        </p:txBody>
      </p:sp>
      <p:pic>
        <p:nvPicPr>
          <p:cNvPr id="2058" name="Picture 10" descr="RNN with Keras: Predicting time series – Alexis Huet – maths and data">
            <a:extLst>
              <a:ext uri="{FF2B5EF4-FFF2-40B4-BE49-F238E27FC236}">
                <a16:creationId xmlns:a16="http://schemas.microsoft.com/office/drawing/2014/main" id="{8054D06A-A1C0-F9F3-A797-CD7632FF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4" y="4738650"/>
            <a:ext cx="3515146" cy="21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1D7C61-4AE1-318C-DD65-36E969F74353}"/>
              </a:ext>
            </a:extLst>
          </p:cNvPr>
          <p:cNvSpPr/>
          <p:nvPr/>
        </p:nvSpPr>
        <p:spPr>
          <a:xfrm>
            <a:off x="9623340" y="5731791"/>
            <a:ext cx="2155131" cy="3736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pattern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D27FA2C-417C-9684-9C2F-4D963E9B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78A0B41-F02F-C22C-BFF6-B7DEE648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30" y="130381"/>
            <a:ext cx="8756118" cy="61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1E02E-7E15-473C-4E28-74D8F22057EE}"/>
              </a:ext>
            </a:extLst>
          </p:cNvPr>
          <p:cNvSpPr txBox="1"/>
          <p:nvPr/>
        </p:nvSpPr>
        <p:spPr>
          <a:xfrm>
            <a:off x="6784259" y="6488668"/>
            <a:ext cx="5220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Achangwa </a:t>
            </a:r>
            <a:r>
              <a:rPr lang="en-US" b="0" i="1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et al.</a:t>
            </a: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Frontiers in Public Health, 2023.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5558B8-58EC-4B69-82C3-F16AACCD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6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B7EB-37F3-961B-5D0D-9C374B52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255639"/>
            <a:ext cx="11415251" cy="64180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Periodicity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Repetition of behavior in a regular pattern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cycles of variation usually over a period of less than one year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D8C453-4441-287B-CD0E-5DF9DF1AD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 bwMode="auto">
          <a:xfrm>
            <a:off x="329380" y="1794718"/>
            <a:ext cx="11562735" cy="335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2AEA0-E32F-2F5A-80DD-6944CA28DD72}"/>
              </a:ext>
            </a:extLst>
          </p:cNvPr>
          <p:cNvSpPr txBox="1"/>
          <p:nvPr/>
        </p:nvSpPr>
        <p:spPr>
          <a:xfrm>
            <a:off x="5908350" y="598339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Ryu et al., </a:t>
            </a:r>
            <a:r>
              <a:rPr lang="en-US" b="0" i="1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Journal of Infection and Public Health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2023.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9AC06-224B-1AE2-71B6-C6E8F994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5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E6465-3928-BB58-53BF-ECD86012B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37652"/>
            <a:ext cx="11366090" cy="603931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Seasonality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Periodic behavior with a known period (hourly, monthly, every 2 months...)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34843A-5FCC-B0FF-CA4D-E2772F530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1"/>
          <a:stretch/>
        </p:blipFill>
        <p:spPr bwMode="auto">
          <a:xfrm>
            <a:off x="412955" y="4577729"/>
            <a:ext cx="11592232" cy="187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49F2F-E1E3-D7A3-72CF-FC32C440C250}"/>
              </a:ext>
            </a:extLst>
          </p:cNvPr>
          <p:cNvSpPr txBox="1"/>
          <p:nvPr/>
        </p:nvSpPr>
        <p:spPr>
          <a:xfrm>
            <a:off x="8378760" y="6606510"/>
            <a:ext cx="4019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Ryu et al., </a:t>
            </a:r>
            <a:r>
              <a:rPr lang="en-US" sz="1200" b="0" i="1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Journal of Infection and Public Health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200" b="0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2023.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028A8F-CA37-C13E-69DB-DD143B821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035629"/>
              </p:ext>
            </p:extLst>
          </p:nvPr>
        </p:nvGraphicFramePr>
        <p:xfrm>
          <a:off x="539099" y="1067909"/>
          <a:ext cx="11466088" cy="337549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334042">
                  <a:extLst>
                    <a:ext uri="{9D8B030D-6E8A-4147-A177-3AD203B41FA5}">
                      <a16:colId xmlns:a16="http://schemas.microsoft.com/office/drawing/2014/main" val="3651854184"/>
                    </a:ext>
                  </a:extLst>
                </a:gridCol>
                <a:gridCol w="4310017">
                  <a:extLst>
                    <a:ext uri="{9D8B030D-6E8A-4147-A177-3AD203B41FA5}">
                      <a16:colId xmlns:a16="http://schemas.microsoft.com/office/drawing/2014/main" val="138601176"/>
                    </a:ext>
                  </a:extLst>
                </a:gridCol>
                <a:gridCol w="3822029">
                  <a:extLst>
                    <a:ext uri="{9D8B030D-6E8A-4147-A177-3AD203B41FA5}">
                      <a16:colId xmlns:a16="http://schemas.microsoft.com/office/drawing/2014/main" val="1996923072"/>
                    </a:ext>
                  </a:extLst>
                </a:gridCol>
              </a:tblGrid>
              <a:tr h="374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 Topic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Seasonal Pattern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60187870"/>
                  </a:ext>
                </a:extLst>
              </a:tr>
              <a:tr h="7269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Influenza (Flu) cases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Peaks in winter months (Nov–Feb in the Northern Hemisphere)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Cold, dry air facilitates virus survival and indoor crowding increases spread.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79096743"/>
                  </a:ext>
                </a:extLst>
              </a:tr>
              <a:tr h="56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Allergy-related hospital visits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Peaks in spring and fall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Due to increased pollen (spring) and mold (fall).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8028883"/>
                  </a:ext>
                </a:extLst>
              </a:tr>
              <a:tr h="7269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Malaria cases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Peaks in the rainy season in tropical regions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Rain creates stagnant water, ideal for mosquito breeding.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2311459"/>
                  </a:ext>
                </a:extLst>
              </a:tr>
              <a:tr h="56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Vitamin D deficiency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in winter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sunlight exposure in winter months.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7001075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A698C1-7722-9572-79D7-36D81B9E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4920-0981-4CA0-82FF-5312D6FE66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0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1078</Words>
  <Application>Microsoft Office PowerPoint</Application>
  <PresentationFormat>Widescreen</PresentationFormat>
  <Paragraphs>280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Nunito</vt:lpstr>
      <vt:lpstr>Times New Roman</vt:lpstr>
      <vt:lpstr>Wingdings</vt:lpstr>
      <vt:lpstr>Office Theme</vt:lpstr>
      <vt:lpstr>PowerPoint Presentation</vt:lpstr>
      <vt:lpstr>Lecture content</vt:lpstr>
      <vt:lpstr>1. Overview of Time Series Analysis </vt:lpstr>
      <vt:lpstr>PowerPoint Presentation</vt:lpstr>
      <vt:lpstr>Importance of time series </vt:lpstr>
      <vt:lpstr>Components of a time series analysis</vt:lpstr>
      <vt:lpstr>PowerPoint Presentation</vt:lpstr>
      <vt:lpstr>PowerPoint Presentation</vt:lpstr>
      <vt:lpstr>PowerPoint Presentation</vt:lpstr>
      <vt:lpstr>PowerPoint Presentation</vt:lpstr>
      <vt:lpstr> 5. Missing data, outliers, and breaks</vt:lpstr>
      <vt:lpstr>Time series models </vt:lpstr>
      <vt:lpstr>Time series models </vt:lpstr>
      <vt:lpstr>PowerPoint Presentation</vt:lpstr>
      <vt:lpstr>PowerPoint Presentation</vt:lpstr>
      <vt:lpstr>PowerPoint Presentation</vt:lpstr>
      <vt:lpstr>Scenario 1: Time series analysis using daily data </vt:lpstr>
      <vt:lpstr>PowerPoint Presentation</vt:lpstr>
      <vt:lpstr>PowerPoint Presentation</vt:lpstr>
      <vt:lpstr>Scenario 2: Time series analysis using monthly data</vt:lpstr>
      <vt:lpstr>PowerPoint Presentation</vt:lpstr>
      <vt:lpstr>Performing an ARIMA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Chiara Achangwa</dc:creator>
  <cp:lastModifiedBy>Chiara Achangwa</cp:lastModifiedBy>
  <cp:revision>7</cp:revision>
  <dcterms:created xsi:type="dcterms:W3CDTF">2025-05-23T01:21:01Z</dcterms:created>
  <dcterms:modified xsi:type="dcterms:W3CDTF">2025-05-28T06:34:43Z</dcterms:modified>
</cp:coreProperties>
</file>